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2"/>
  </p:notesMasterIdLst>
  <p:sldIdLst>
    <p:sldId id="294" r:id="rId2"/>
    <p:sldId id="280" r:id="rId3"/>
    <p:sldId id="281" r:id="rId4"/>
    <p:sldId id="257" r:id="rId5"/>
    <p:sldId id="259" r:id="rId6"/>
    <p:sldId id="260" r:id="rId7"/>
    <p:sldId id="277" r:id="rId8"/>
    <p:sldId id="282" r:id="rId9"/>
    <p:sldId id="284" r:id="rId10"/>
    <p:sldId id="285" r:id="rId11"/>
    <p:sldId id="286" r:id="rId12"/>
    <p:sldId id="287" r:id="rId13"/>
    <p:sldId id="288" r:id="rId14"/>
    <p:sldId id="273" r:id="rId15"/>
    <p:sldId id="290" r:id="rId16"/>
    <p:sldId id="289" r:id="rId17"/>
    <p:sldId id="291" r:id="rId18"/>
    <p:sldId id="292" r:id="rId19"/>
    <p:sldId id="295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85297-AE51-4313-AB2E-24C802426A65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B8C9B-FFCA-4E5F-B6C4-B76F624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83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17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54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260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79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759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35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647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859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5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03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3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44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16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808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168B7A-70CE-4EC0-A652-463D76F76FA0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13667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54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47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8C9B-FFCA-4E5F-B6C4-B76F62420A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5F73F-F89D-4F29-AC3D-DBEC4182F4DC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ADC2-F5B9-498A-A071-FE4D06E21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D346B3-8FDF-4A4D-8B00-FA5AB58F2DB4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F8FF2A-C4FB-4891-8A40-1621D52A9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0;&#1086;&#1088;&#1077;&#1085;&#1100;%20&#1089;&#1083;&#1086;&#1074;&#1072;\&#1055;&#1080;&#1089;&#1100;&#1084;&#1086;%20&#1073;&#1091;&#1082;&#1074;.SW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1124744"/>
            <a:ext cx="7848872" cy="20090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Мастер – класс</a:t>
            </a:r>
          </a:p>
          <a:p>
            <a:endParaRPr lang="ru-RU" sz="2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Конструирование урока </a:t>
            </a:r>
          </a:p>
          <a:p>
            <a:r>
              <a:rPr lang="ru-RU" sz="32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 рамках ФГОС ІІ поколения</a:t>
            </a:r>
            <a:endParaRPr lang="ru-RU" sz="32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8215370" cy="592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929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 Самоопределение к деятельности (организационный момент).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Цель: включение учащихся в деятельность на личностно-значимом уровне(мотивация).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«Хочу, потому что смогу».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·     1 – 2 минуты;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·     у учащихся должна возникнуть положительная эмоциональная направленность.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 е м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а б о т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учитель в начале урока высказывает добрые пожелания детям; предлагает пожелать друг другу удачи (хлопки в ладони друг другу с соседом по парте);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учитель предлагает детям подумать, что пригодится для успешной работы на уроке; дети высказываются;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девиз, эпиграф («С малой удачи начинается большой успех»);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самопроверка домашнего задания по образцу.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Организационный момент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(настрой детей на урок; диалог-стихотворение учителя (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и детей (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 пришли сюда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Учиться.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лениться, а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Трудиться.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Работать как?..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Старательно.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 слушать как?..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Внимательно.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Если хочешь отвечать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Руку не забудь поднять!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У: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Если спросят?..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Д: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Надо встать, громко, чётко отвечать.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У: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Согласны ли вы с этими словами? Почему?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Д: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Личностные УУД</a:t>
                      </a:r>
                      <a:endParaRPr lang="ru-RU" sz="20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(самоопределение, </a:t>
                      </a:r>
                      <a:r>
                        <a:rPr lang="ru-RU" sz="1800" b="0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смыслообразование</a:t>
                      </a:r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Коммуникативные УУД</a:t>
                      </a:r>
                      <a:endParaRPr lang="ru-RU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643438" y="3214686"/>
            <a:ext cx="3000396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8215370" cy="592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929354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Актуализация знаний.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повторение изученного материала, необходимого для «открытия нового знания», и выявление затруднений в индивидуальной деятельности каждого учащегося.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4 – 5 минут;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Возникновение проблемной ситуации.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опорных знаний.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Посмотрите и скажите, что вы видите на доске?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и  м к а я с </a:t>
                      </a:r>
                      <a:r>
                        <a:rPr kumimoji="0" lang="ru-RU" sz="9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Разделите их на две группы.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Назовите «лишнюю» согласную и гласную букву. Докажите.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 написанием букв повторяем правила посадки, положения тетради, упражнения для рук:  </a:t>
                      </a:r>
                      <a:r>
                        <a:rPr kumimoji="0" lang="ru-RU" sz="9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Пальцы делают зарядку, чтобы меньше уставать.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потом они в тетради будут буковки писать.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Вспомните написание этих букв. Внимание на экран. 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Запишите буквы поочерёдно по 3 буквы в тетрадях </a:t>
                      </a:r>
                      <a:r>
                        <a:rPr kumimoji="0" lang="ru-RU" sz="9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(образец на доске).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 я м я м я 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Подчеркните буквы, которые написаны каллиграфически правильно.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Нравится ли вам писать красиво? А когда другие пишут красиво? Вам будет приятнее получать письмо, написанное красивым почерком или нет?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Возьмите карточки на своём столе. Прочитайте задание. Что нам нужно сделать?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Всем ли понятно задание?</a:t>
                      </a:r>
                    </a:p>
                    <a:p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Зачеркните буквы </a:t>
                      </a:r>
                      <a:r>
                        <a:rPr kumimoji="0" lang="ru-RU" sz="9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sz="9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Прочитайте получившееся слово.</a:t>
                      </a:r>
                    </a:p>
                    <a:p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 я </a:t>
                      </a:r>
                      <a:r>
                        <a:rPr kumimoji="0" lang="ru-RU" sz="9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 </a:t>
                      </a:r>
                      <a:r>
                        <a:rPr kumimoji="0" lang="ru-RU" sz="9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м т я в я е я м </a:t>
                      </a:r>
                      <a:r>
                        <a:rPr kumimoji="0" lang="ru-RU" sz="9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9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  м  и м я к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Прочитайте слово.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Родственник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Кого называют родственником?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Человек, который находится в родстве с кем-нибудь. Родство – связь между людьми, основанная на происхождении одного лица от другого.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Познавательные УУД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Личностные УУД</a:t>
                      </a:r>
                      <a:endParaRPr lang="ru-RU" sz="16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(самоопределение, </a:t>
                      </a:r>
                      <a:r>
                        <a:rPr lang="ru-RU" sz="1600" b="0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смыслообразование</a:t>
                      </a:r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Коммуникативные УУД</a:t>
                      </a:r>
                      <a:endParaRPr lang="ru-RU" sz="16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00034" y="500042"/>
            <a:ext cx="3857652" cy="4857784"/>
          </a:xfrm>
          <a:prstGeom prst="roundRect">
            <a:avLst>
              <a:gd name="adj" fmla="val 28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857232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1500174"/>
            <a:ext cx="838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3929066"/>
            <a:ext cx="686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2428868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4071942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3000372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785794"/>
            <a:ext cx="8643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rId3" action="ppaction://hlinkfile" highlightClick="1"/>
          </p:cNvPr>
          <p:cNvSpPr/>
          <p:nvPr/>
        </p:nvSpPr>
        <p:spPr>
          <a:xfrm>
            <a:off x="571472" y="5929330"/>
            <a:ext cx="357190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A2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8215370" cy="592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929354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Постановка учебной задачи.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обсуждение затруднений («Почему возникли затруднения?», «Чего мы еще не знаем?»); проговаривание цели урока в виде вопроса, на который предстоит ответить, или в виде темы урока.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4 – 5 минут;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методы постановки учебной задачи: побуждающий от проблемной ситуации диалог, подводящий к теме диалог, подводящий без проблемы диалог.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Постановка проблемы.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У: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Посмотрите сценку «Родственники».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Учитель: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Кто вы такие?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 Я - гусь. Я - гусыня. А это наши гусята.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 А я их тетя гусеница.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У: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Ребята, вы согласны с тем, что все они являются родственниками? Почему?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Д: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Важно вдуматься в смысл слова.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гусь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гусыня	слова близкие   по значению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гусята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гусеница (личинка бабочки, стадия развития бабочки, превратится в насекомое)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34874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Личностные УУД</a:t>
                      </a:r>
                      <a:endParaRPr lang="ru-RU" sz="20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(самоопределение, </a:t>
                      </a:r>
                      <a:r>
                        <a:rPr lang="ru-RU" sz="1800" b="0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смыслообразование</a:t>
                      </a:r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8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Коммуникативные УУД</a:t>
                      </a:r>
                      <a:endParaRPr lang="ru-RU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5500694" y="2500306"/>
            <a:ext cx="71438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32656"/>
          <a:ext cx="8215370" cy="606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929354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«Открытие нового знания» (построение проекта выхода из затруднения).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решение УЗ (учебная задача) и обсуждение проекта ее решения.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7 – 8 минут;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способы: диалог, групповая или парная работа;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методы: побуждающий к гипотезам диалог, подводящий к открытию знания диалог, подводящий без проблемы диалог.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57450" algn="l"/>
                        </a:tabLst>
                      </a:pP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Совместное открытие нового знания.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Рассмотрим эти слова с точки зрения русского языка.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мы можем сказать о значении слов: гусь, гусыня, гусята? </a:t>
                      </a:r>
                      <a:r>
                        <a:rPr kumimoji="0" lang="ru-RU" sz="14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(Слайд 3)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 слова близкие по значению.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называются слова близкие по значению?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Родственные.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ещё объединяет эти слова?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них есть общий корень.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Какой?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гус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называются такие слова?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Однокоренные слова.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 ведь в слове гусеница тоже есть такая часть слова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гус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? Значит и оно тоже будет однокоренным?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Нет, т.к. слово гусеница имеет другое значение.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Значит, сделаем вывод. Какие слова называются однокоренными?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Слова, имеющие одинаковый корень, и  общее значение, называются однокоренными.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 УУД</a:t>
                      </a:r>
                      <a:endParaRPr lang="ru-RU" sz="14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(самоопределение, </a:t>
                      </a:r>
                      <a:r>
                        <a:rPr lang="ru-RU" sz="1400" b="0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lang="ru-RU" sz="14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 УУД</a:t>
                      </a:r>
                      <a:endParaRPr lang="ru-RU" sz="14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ru-RU" sz="14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Коммуникативные УУД</a:t>
                      </a:r>
                    </a:p>
                    <a:p>
                      <a:r>
                        <a:rPr lang="ru-RU" sz="14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Регулятивные УУД</a:t>
                      </a:r>
                      <a:endParaRPr lang="ru-RU" sz="14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3528" y="332656"/>
            <a:ext cx="4104456" cy="5493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гусь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гусыня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гусята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гусеница</a:t>
            </a:r>
          </a:p>
          <a:p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785786" y="500042"/>
            <a:ext cx="1332656" cy="648072"/>
          </a:xfrm>
          <a:prstGeom prst="arc">
            <a:avLst>
              <a:gd name="adj1" fmla="val 11037844"/>
              <a:gd name="adj2" fmla="val 0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683568" y="1484784"/>
            <a:ext cx="1116632" cy="648072"/>
          </a:xfrm>
          <a:prstGeom prst="arc">
            <a:avLst>
              <a:gd name="adj1" fmla="val 11037844"/>
              <a:gd name="adj2" fmla="val 0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683568" y="2420888"/>
            <a:ext cx="1188640" cy="648072"/>
          </a:xfrm>
          <a:prstGeom prst="arc">
            <a:avLst>
              <a:gd name="adj1" fmla="val 11037844"/>
              <a:gd name="adj2" fmla="val 0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allAtOnce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22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УУД прежде всего развивает проблемный диалог?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8136904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Организационные – умение решать проблемы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Коммуникативные – вести диалог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 dirty="0" smtClean="0">
                <a:solidFill>
                  <a:srgbClr val="2B03F5"/>
                </a:solidFill>
                <a:latin typeface="Times New Roman" pitchFamily="18" charset="0"/>
                <a:cs typeface="Times New Roman" pitchFamily="18" charset="0"/>
              </a:rPr>
              <a:t>Интеллектуальные – извлекать информацию, делать логические выводы и т.п.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Оценочные – в случае если ставилась проблема нравственной оценки ситуации, гражданского выбора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8215370" cy="592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929354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Первичное закрепление.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проговаривание нового знания, запись в виде опорного сигнала.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4 – 5 минуты;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способы: фронтальная работа, работа в парах;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средства: комментирование, обозначение знаковыми символами, выполнение продуктивных заданий.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Первичное закрепление.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400" b="1" dirty="0" smtClean="0">
                          <a:latin typeface="Times New Roman"/>
                          <a:ea typeface="Calibri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 что нужно сделать, чтобы определить, являются ли слова однокоренными?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	выяснить значение слова (определить близкие ли по значению);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2)    найти корень.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(Слайд 4)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Однокоренные слова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1 шаг. Определить значения слов.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шаг. Сравнить и выяснить, общее ли у них значение.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шаг. Выделить общий корень.                                                     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Ребята, скажите, чему будем учиться на уроке?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Учиться различать однокоренные слова, учиться находить корень.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урока «Повторяем корень слова».</a:t>
                      </a:r>
                    </a:p>
                    <a:p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Откроем учебники и выполним упражнение 43, с. 38. </a:t>
                      </a:r>
                    </a:p>
                    <a:p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00034" y="500042"/>
            <a:ext cx="4071966" cy="3571900"/>
          </a:xfrm>
          <a:prstGeom prst="roundRect">
            <a:avLst>
              <a:gd name="adj" fmla="val 527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Однокоренные слова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шаг. Определить значения слов.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шаг. Сравнить и выяснить, общее ли у    них значение.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шаг. Выделить общий корень.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8888"/>
          <a:stretch>
            <a:fillRect/>
          </a:stretch>
        </p:blipFill>
        <p:spPr bwMode="auto">
          <a:xfrm>
            <a:off x="3071802" y="4261622"/>
            <a:ext cx="1428760" cy="201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821537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"/>
                <a:gridCol w="8001056"/>
              </a:tblGrid>
              <a:tr h="592935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Откроем учебники и выполним упражнение 43, с. 38. Прочитаем задание про себя, вслух до зеленого кружочка.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Прочитай слова. На какие две группы по смыслу их можно разделить?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нам нужно сделать?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Прочитать слова. 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чего нужно читать слова?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Чтобы определить на какие две группы по смыслу можно разделить слова.</a:t>
                      </a:r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Прочитаем слова. На какие две группы по смыслу их можно разделить?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                               липа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больной                         липовый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болезнь                          липка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болеет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Спишите слова в два столбика.</a:t>
                      </a:r>
                    </a:p>
                    <a:p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(Слова так же записываются на доске)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теперь поменяйтесь тетрадями и проверьте, правильно ли выполнил работу ваш сосед по парте, подчеркните предполагаемые ошибки.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забывайте о том, что в чужой тетради мы можем только подчеркивать карандашом то место, в котором, как вам кажется, он допустил ошибку.</a:t>
                      </a:r>
                    </a:p>
                    <a:p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(Взаимопроверка в паре)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Поднимите, пожалуйста, руки те, кто не сделал ни одной ошибки.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Поднимите, кто допустил одну или две ошибки?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Понятны ли вам свои ошибки? Исправьте их.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Прочитаем следующее задание.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Являются ли однокоренными слова первого столбика? А второго столбика? Как ты определил?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пишутся корни в однокоренных словах?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Одинаково.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0" i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 УУД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 УУД(самоопределение, </a:t>
                      </a:r>
                      <a:r>
                        <a:rPr lang="ru-RU" sz="1200" b="0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lang="ru-RU" sz="12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Регулятивные УУД</a:t>
                      </a:r>
                      <a:endParaRPr lang="ru-RU" sz="12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ru-RU" sz="12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Коммуникативные УУД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8215370" cy="592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929354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Самостоятельная работа с самопроверкой по эталону.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каждый для себя должен сделать вывод о том, что он уже умеет.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4 – 5 минут;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Небольшой объем самостоятельной работы (не более 2 -3 типовых заданий);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выполняется письменно;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·     методы: самоконтроль, самооценка.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Групповая работа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Повторение пройденного материала.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Вспомним правила работы в группе.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Прочитайте задание.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Найдите «лишнее» слово. Как называются оставшиеся слова? Выделите корень в этих словах.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группа: Лестница, лесник, лесок.</a:t>
                      </a:r>
                      <a:r>
                        <a:rPr kumimoji="0" lang="ru-RU" sz="1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(Слайд 6 – 12)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группа: Перо, перышко, первый.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группа: Место, местечко, месть.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группа: Вода, водитель, водный.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группа: Лось, лоскуток, лосенок.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группа: Лист, лиса, лисенок.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группа: Гора, горный, гореть.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0" i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 УУД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 УУД(самоопределение, </a:t>
                      </a:r>
                      <a:r>
                        <a:rPr lang="ru-RU" sz="1600" b="0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Регулятивные УУД</a:t>
                      </a:r>
                      <a:endParaRPr lang="ru-RU" sz="16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ru-RU" sz="1600" b="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Коммуникативные УУД</a:t>
                      </a:r>
                      <a:endParaRPr lang="ru-RU" sz="16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8215370" cy="592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92935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Рефлексия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dirty="0" smtClean="0">
                          <a:latin typeface="Times New Roman"/>
                          <a:ea typeface="Times New Roman"/>
                        </a:rPr>
                        <a:t>подвести итог проделанной работе на уроке</a:t>
                      </a:r>
                      <a:r>
                        <a:rPr lang="ru-RU" sz="1600" b="1" i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Чему вы должны были научиться на уроке?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Д: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Расскажите по схеме, чему научились: </a:t>
                      </a:r>
                      <a:r>
                        <a:rPr kumimoji="0" lang="ru-RU" sz="1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(Слайд 13)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знаю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Я                 запомнил 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смог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У: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 пригодятся ли вам эти знания не на уроке, а в жизни? Где? А вашим друзьям? А взрослым? Ребята, сегодня вы поработали дружно, активно, с интересом. И хочется узнать, какое у вас настроение. Сегодня мы это сделаем необычно.  Предлагаю изобразить дерево «настроения» нашего класса. Вместо листочков на дереве появятся отпечатки ваших ладошек. Вам нужно будет выбрать цвет, прижать ладошку к губке, а затем оставить отпечаток.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6500826" y="235743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500826" y="2571744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500826" y="257174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548680"/>
            <a:ext cx="2664296" cy="783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8352928" cy="4047113"/>
          </a:xfrm>
          <a:prstGeom prst="roundRect">
            <a:avLst>
              <a:gd name="adj" fmla="val 42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</a:p>
          <a:p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3429000"/>
            <a:ext cx="2643206" cy="914400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571480"/>
            <a:ext cx="3286148" cy="1143008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29388" y="3286124"/>
            <a:ext cx="2500330" cy="1143008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Актуализация опорных знаний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72198" y="571480"/>
            <a:ext cx="2500330" cy="1143008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282" y="3143248"/>
            <a:ext cx="2271722" cy="1143008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14480" y="5214950"/>
            <a:ext cx="2428892" cy="1143008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Первичное закрепление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57818" y="5286388"/>
            <a:ext cx="2271722" cy="1143008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Открытие нового знания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28992" y="1428736"/>
            <a:ext cx="2428892" cy="1143008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Повторение пройденного материала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2" idx="0"/>
            <a:endCxn id="9" idx="4"/>
          </p:cNvCxnSpPr>
          <p:nvPr/>
        </p:nvCxnSpPr>
        <p:spPr>
          <a:xfrm rot="5400000" flipH="1" flipV="1">
            <a:off x="4125512" y="2911075"/>
            <a:ext cx="857256" cy="178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3"/>
            <a:endCxn id="4" idx="2"/>
          </p:cNvCxnSpPr>
          <p:nvPr/>
        </p:nvCxnSpPr>
        <p:spPr>
          <a:xfrm flipV="1">
            <a:off x="5786446" y="3857628"/>
            <a:ext cx="642942" cy="285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1"/>
            <a:endCxn id="6" idx="6"/>
          </p:cNvCxnSpPr>
          <p:nvPr/>
        </p:nvCxnSpPr>
        <p:spPr>
          <a:xfrm rot="10800000">
            <a:off x="2486004" y="3714752"/>
            <a:ext cx="657236" cy="1714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7" idx="0"/>
          </p:cNvCxnSpPr>
          <p:nvPr/>
        </p:nvCxnSpPr>
        <p:spPr>
          <a:xfrm rot="5400000">
            <a:off x="3261110" y="4011217"/>
            <a:ext cx="871550" cy="153591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  <a:endCxn id="8" idx="0"/>
          </p:cNvCxnSpPr>
          <p:nvPr/>
        </p:nvCxnSpPr>
        <p:spPr>
          <a:xfrm rot="16200000" flipH="1">
            <a:off x="5007767" y="3800476"/>
            <a:ext cx="942988" cy="20288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0"/>
            <a:endCxn id="3" idx="4"/>
          </p:cNvCxnSpPr>
          <p:nvPr/>
        </p:nvCxnSpPr>
        <p:spPr>
          <a:xfrm rot="16200000" flipV="1">
            <a:off x="2339563" y="1303719"/>
            <a:ext cx="1714512" cy="25360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0"/>
            <a:endCxn id="5" idx="4"/>
          </p:cNvCxnSpPr>
          <p:nvPr/>
        </p:nvCxnSpPr>
        <p:spPr>
          <a:xfrm rot="5400000" flipH="1" flipV="1">
            <a:off x="5036347" y="1142984"/>
            <a:ext cx="1714512" cy="28575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Подари ребенку радость творчества, осознание авторского голоса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Веди ученика от собственного опыта к общественному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Будь не «НАД», а «РЯДОМ»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Радуйся вопросу, но отвечать не спеши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 анализировать каждый этап работы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Критикуя, стимулируй ученика.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51520" y="332656"/>
            <a:ext cx="8640960" cy="146423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 - блестящий учитель, у вас прекрасные ученики!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428604"/>
            <a:ext cx="7420045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действий учителя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258472"/>
            <a:ext cx="871540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Моделирование урока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определение основных параметров урока, включающее: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уточнение  концепции или технологической идеи обучения;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соотнесение цели урока с целями учебной темы,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типа и вида  (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– отражает особенности построения от ведущей методической задачи, вид - отражает ведущий метод обучения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разработка основных компонентов педагогического процесса: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содержания,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методов,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 учебной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Конструирование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создание технологии урока, т.е. системы взаимодействия учителя и учащихся, направленной на овладение учащимися учебным материалом в соответствии с поставленными целью и задачами.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этапе конструирования учитель создает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 которому будет работать.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9807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ФГОС: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Общие положения. п. 7</a:t>
            </a:r>
          </a:p>
        </p:txBody>
      </p:sp>
      <p:sp>
        <p:nvSpPr>
          <p:cNvPr id="81923" name="Rectangle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536603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основе Стандарта лежит</a:t>
            </a:r>
          </a:p>
          <a:p>
            <a:pPr>
              <a:buFont typeface="Arial" charset="0"/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подход, который предполагает:</a:t>
            </a:r>
          </a:p>
          <a:p>
            <a:pPr>
              <a:buFont typeface="Arial" charset="0"/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ориентацию на результаты образования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системообразующий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компонент Стандарта, </a:t>
            </a: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где развитие личности обучающегося на основе усвоения универсальных учебных действий,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познания и освоения мира </a:t>
            </a: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составляет цель и основной результат образования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None/>
            </a:pPr>
            <a:endParaRPr lang="ru-RU" b="1" dirty="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0" y="1412875"/>
            <a:ext cx="4643438" cy="3022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7C8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DC1712"/>
                </a:solidFill>
                <a:latin typeface="Times New Roman" pitchFamily="18" charset="0"/>
                <a:cs typeface="Times New Roman" pitchFamily="18" charset="0"/>
              </a:rPr>
              <a:t>Предметные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освоенный опыт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специфической для данной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предметной области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деятельности по получению нового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знания, его преобразованию и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применению, система основополагающих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элементов научного знания, лежащая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основе научной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картины мира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4643438" y="1557338"/>
            <a:ext cx="4500562" cy="28813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dirty="0">
              <a:solidFill>
                <a:schemeClr val="bg2"/>
              </a:solidFill>
            </a:endParaRPr>
          </a:p>
          <a:p>
            <a:pPr algn="ctr"/>
            <a:r>
              <a:rPr lang="ru-RU" sz="2000" b="1" dirty="0" err="1">
                <a:solidFill>
                  <a:srgbClr val="DC1712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endParaRPr lang="ru-RU" sz="2000" b="1" dirty="0">
              <a:solidFill>
                <a:srgbClr val="DC171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освоенные  универсальные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учебные действия, 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обеспечивающие овладение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ключевыми компетенциями,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составляющими основу</a:t>
            </a:r>
          </a:p>
          <a:p>
            <a:pPr algn="ctr"/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умения учиться,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понятия.</a:t>
            </a:r>
          </a:p>
          <a:p>
            <a:pPr algn="ctr"/>
            <a:endParaRPr lang="ru-RU" b="1" dirty="0"/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 flipH="1">
            <a:off x="900113" y="4437063"/>
            <a:ext cx="7632700" cy="16557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b="1" dirty="0">
              <a:solidFill>
                <a:schemeClr val="bg2"/>
              </a:solidFill>
            </a:endParaRPr>
          </a:p>
          <a:p>
            <a:pPr algn="ctr"/>
            <a:r>
              <a:rPr lang="ru-RU" sz="2000" b="1" dirty="0">
                <a:solidFill>
                  <a:srgbClr val="DC1712"/>
                </a:solidFill>
                <a:latin typeface="Times New Roman" pitchFamily="18" charset="0"/>
                <a:cs typeface="Times New Roman" pitchFamily="18" charset="0"/>
              </a:rPr>
              <a:t>Личностные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готовность и способность обучающихся к саморазвитию, </a:t>
            </a:r>
          </a:p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мотивации к обучению и познанию, ценностные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установки обучающихся, социальные компетенции,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личностные качества </a:t>
            </a:r>
          </a:p>
          <a:p>
            <a:pPr algn="ctr"/>
            <a:endParaRPr lang="ru-RU" dirty="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51520" y="732780"/>
            <a:ext cx="8641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Результаты освоения основных образовательных программ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3F400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611188" y="6165850"/>
            <a:ext cx="7993062" cy="431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B6F7FE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Развитие компетентности к обновлению компетенций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2143108" y="214290"/>
            <a:ext cx="49292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НОО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8568952" cy="1197893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b="1" dirty="0">
              <a:solidFill>
                <a:srgbClr val="0070C0"/>
              </a:solidFill>
              <a:cs typeface="Lucida Sans Unicode" pitchFamily="34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Базовые технологии  стандартов второго поколения</a:t>
            </a:r>
            <a:r>
              <a:rPr lang="ru-RU" sz="2900" b="1" dirty="0">
                <a:solidFill>
                  <a:srgbClr val="0070C0"/>
                </a:solidFill>
                <a:latin typeface="Calibri" pitchFamily="34" charset="0"/>
                <a:cs typeface="Lucida Sans Unicode" pitchFamily="34" charset="0"/>
              </a:rPr>
              <a:t/>
            </a:r>
            <a:br>
              <a:rPr lang="ru-RU" sz="2900" b="1" dirty="0">
                <a:solidFill>
                  <a:srgbClr val="0070C0"/>
                </a:solidFill>
                <a:latin typeface="Calibri" pitchFamily="34" charset="0"/>
                <a:cs typeface="Lucida Sans Unicode" pitchFamily="34" charset="0"/>
              </a:rPr>
            </a:br>
            <a:endParaRPr lang="ru-RU" sz="2900" b="1" dirty="0">
              <a:solidFill>
                <a:srgbClr val="0070C0"/>
              </a:solidFill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51520" y="1700808"/>
            <a:ext cx="8892480" cy="46082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49263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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rPr>
              <a:t> 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Информационные  и коммуникативные технологии (коммуникация – общение)</a:t>
            </a:r>
          </a:p>
          <a:p>
            <a:pPr marL="339725" indent="-339725" defTabSz="449263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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Технология, основанная на создании учебной ситуации (решение задач, практически значимых для изучения окружающего мира)</a:t>
            </a:r>
          </a:p>
          <a:p>
            <a:pPr marL="339725" indent="-339725" defTabSz="449263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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Технология, основанная на реализации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</a:t>
            </a:r>
            <a:endParaRPr 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indent="-339725" defTabSz="449263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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Технология, основанная на уровневой дифференциации обучения  </a:t>
            </a:r>
          </a:p>
          <a:p>
            <a:pPr marL="339725" indent="-339725" defTabSz="449263">
              <a:lnSpc>
                <a:spcPct val="90000"/>
              </a:lnSpc>
              <a:spcBef>
                <a:spcPts val="8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cs typeface="Lucida Sans Unicode" pitchFamily="34" charset="0"/>
            </a:endParaRPr>
          </a:p>
          <a:p>
            <a:pPr marL="339725" indent="-339725" defTabSz="449263">
              <a:lnSpc>
                <a:spcPct val="90000"/>
              </a:lnSpc>
              <a:spcBef>
                <a:spcPts val="8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959653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Портрет выпускника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начальной школы </a:t>
            </a:r>
          </a:p>
        </p:txBody>
      </p:sp>
      <p:pic>
        <p:nvPicPr>
          <p:cNvPr id="120837" name="Picture 5" descr="академик,дети,домашняя работа,женщины,книги,левая рука,левша,люди,мальчики,математика,помогать,преподавание,расчеты,ребята,студенты,учителя,учиться,фотографии,школы,школьные занят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6287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1772816"/>
            <a:ext cx="8064896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любящий свой народ, свой край и свою Родину;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уважающий и принимающий ценности семьи и общества;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любознательный, активно и заинтересованно познающий мир;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владеющий основами умения учиться, способный к организации собственной деятельности;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готовый самостоятельно действовать и отвечать за свои поступки перед семьей и обществом;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доброжелательный, умеющий слушать и слышать собеседника,   обосновывать   свою позицию, высказывать  свое мнение;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выполняющий правила здорового и безопасного для себя и  окружающих    образа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643042" y="214290"/>
            <a:ext cx="5572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Технологическая карта урока «Повторяем корень слова».                  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85860"/>
          <a:ext cx="8286808" cy="4527152"/>
        </p:xfrm>
        <a:graphic>
          <a:graphicData uri="http://schemas.openxmlformats.org/drawingml/2006/table">
            <a:tbl>
              <a:tblPr/>
              <a:tblGrid>
                <a:gridCol w="1888567"/>
                <a:gridCol w="6398241"/>
              </a:tblGrid>
              <a:tr h="4537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Повторяем корень слова.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Цель темы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находить корень в словах и подбирать однокоренные слова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Планируемый результат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Уметь подбирать однокоренные слова и находить корень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Уметь различать однокоренные слова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Основные понятия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Корень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слова, однокоренные слова.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Межпредметные связи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чтение, окружающий мир.</a:t>
                      </a: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9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Ресурсы: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 основные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 дополнительные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Учебник «Русский язык» 1 класс, Р.Н.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Бунеев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, Е.В.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Бунеева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Компьютер, мультимедийный проектор.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Организация пространства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Работа фронтальная, индивидуальная, 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парах.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329" marR="4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60" y="428600"/>
          <a:ext cx="8429681" cy="5929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3989"/>
                <a:gridCol w="1513020"/>
                <a:gridCol w="1368923"/>
                <a:gridCol w="1368923"/>
                <a:gridCol w="1224826"/>
              </a:tblGrid>
              <a:tr h="1614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Технология проведения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ученика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Обучающие и развивающие задания каждого этапа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Диагностирующие задания или вопрос каждого этапа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1" marR="41251" marT="0" marB="0"/>
                </a:tc>
              </a:tr>
              <a:tr h="433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. Организационный момент.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38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Актуализация опорных знаний.</a:t>
                      </a: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538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Постановка учебной задачи.                                                                                                                                              </a:t>
                      </a:r>
                      <a:endParaRPr lang="ru-RU" sz="1600" b="1" dirty="0" smtClean="0">
                        <a:solidFill>
                          <a:srgbClr val="27998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92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«Открытие нового знания» (построение проекта выхода из затруднения).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251" marR="41251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4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Первичное закрепление.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6390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VI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. Повторение пройденного материала.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82767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Рефлексия.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447</TotalTime>
  <Words>1789</Words>
  <Application>Microsoft Office PowerPoint</Application>
  <PresentationFormat>Экран (4:3)</PresentationFormat>
  <Paragraphs>364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Презентация PowerPoint</vt:lpstr>
      <vt:lpstr>Презентация PowerPoint</vt:lpstr>
      <vt:lpstr>Презентация PowerPoint</vt:lpstr>
      <vt:lpstr>ФГОС: I. Общие положения. п. 7</vt:lpstr>
      <vt:lpstr>Презентация PowerPoint</vt:lpstr>
      <vt:lpstr>Презентация PowerPoint</vt:lpstr>
      <vt:lpstr>Портрет выпускника начальной школы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УУД прежде всего развивает проблемный диалог?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47</cp:revision>
  <dcterms:created xsi:type="dcterms:W3CDTF">2011-08-12T13:05:45Z</dcterms:created>
  <dcterms:modified xsi:type="dcterms:W3CDTF">2013-07-24T19:59:10Z</dcterms:modified>
</cp:coreProperties>
</file>